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9"/>
  </p:notesMasterIdLst>
  <p:sldIdLst>
    <p:sldId id="256" r:id="rId2"/>
    <p:sldId id="259" r:id="rId3"/>
    <p:sldId id="261" r:id="rId4"/>
    <p:sldId id="260" r:id="rId5"/>
    <p:sldId id="257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Средний стиль 3 -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Средний стиль 3 -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image" Target="../media/image4.jpg"/><Relationship Id="rId4" Type="http://schemas.openxmlformats.org/officeDocument/2006/relationships/image" Target="../media/image7.jp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image" Target="../media/image4.jpg"/><Relationship Id="rId4" Type="http://schemas.openxmlformats.org/officeDocument/2006/relationships/image" Target="../media/image7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66DF7A-31A9-4F8B-A401-DB0ADDCE6A3C}" type="doc">
      <dgm:prSet loTypeId="urn:microsoft.com/office/officeart/2005/8/layout/p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9BC8B66-78C9-4308-A618-5F1FB3B8E48D}">
      <dgm:prSet phldrT="[Текст]"/>
      <dgm:spPr/>
      <dgm:t>
        <a:bodyPr/>
        <a:lstStyle/>
        <a:p>
          <a:r>
            <a:rPr lang="ru-RU" dirty="0" smtClean="0"/>
            <a:t>Оля</a:t>
          </a:r>
          <a:endParaRPr lang="ru-RU" dirty="0"/>
        </a:p>
      </dgm:t>
    </dgm:pt>
    <dgm:pt modelId="{856A3868-3F32-4561-A148-4F6CF3B37F8A}" type="parTrans" cxnId="{F10C93C2-C3C9-485E-BFC6-4F2398DB396B}">
      <dgm:prSet/>
      <dgm:spPr/>
      <dgm:t>
        <a:bodyPr/>
        <a:lstStyle/>
        <a:p>
          <a:endParaRPr lang="ru-RU"/>
        </a:p>
      </dgm:t>
    </dgm:pt>
    <dgm:pt modelId="{8D56B8AF-5225-4132-B85F-179F13E1E1D1}" type="sibTrans" cxnId="{F10C93C2-C3C9-485E-BFC6-4F2398DB396B}">
      <dgm:prSet/>
      <dgm:spPr/>
      <dgm:t>
        <a:bodyPr/>
        <a:lstStyle/>
        <a:p>
          <a:endParaRPr lang="ru-RU"/>
        </a:p>
      </dgm:t>
    </dgm:pt>
    <dgm:pt modelId="{B693312E-6D2D-4667-B26F-A50AECE1E680}">
      <dgm:prSet phldrT="[Текст]"/>
      <dgm:spPr/>
      <dgm:t>
        <a:bodyPr/>
        <a:lstStyle/>
        <a:p>
          <a:r>
            <a:rPr lang="ru-RU" dirty="0" smtClean="0"/>
            <a:t>Вера </a:t>
          </a:r>
          <a:endParaRPr lang="ru-RU" dirty="0"/>
        </a:p>
      </dgm:t>
    </dgm:pt>
    <dgm:pt modelId="{2D6DDCF2-D13A-43AC-9B63-F9249536E7E2}" type="parTrans" cxnId="{F307629F-EA70-4204-952C-E2A5F9C2C541}">
      <dgm:prSet/>
      <dgm:spPr/>
      <dgm:t>
        <a:bodyPr/>
        <a:lstStyle/>
        <a:p>
          <a:endParaRPr lang="ru-RU"/>
        </a:p>
      </dgm:t>
    </dgm:pt>
    <dgm:pt modelId="{9D6DAB47-D445-4B7C-8345-DDDF62A05966}" type="sibTrans" cxnId="{F307629F-EA70-4204-952C-E2A5F9C2C541}">
      <dgm:prSet/>
      <dgm:spPr/>
      <dgm:t>
        <a:bodyPr/>
        <a:lstStyle/>
        <a:p>
          <a:endParaRPr lang="ru-RU"/>
        </a:p>
      </dgm:t>
    </dgm:pt>
    <dgm:pt modelId="{9AC441C1-DECB-48F4-A071-DF0590596E3A}">
      <dgm:prSet phldrT="[Текст]"/>
      <dgm:spPr/>
      <dgm:t>
        <a:bodyPr/>
        <a:lstStyle/>
        <a:p>
          <a:r>
            <a:rPr lang="ru-RU" dirty="0" smtClean="0"/>
            <a:t>Дина </a:t>
          </a:r>
          <a:endParaRPr lang="ru-RU" dirty="0"/>
        </a:p>
      </dgm:t>
    </dgm:pt>
    <dgm:pt modelId="{674673D0-6D3B-4249-A9F7-E8C241EECEF5}" type="parTrans" cxnId="{4ACFDE9C-8069-4BFA-B996-AA210C5B0408}">
      <dgm:prSet/>
      <dgm:spPr/>
      <dgm:t>
        <a:bodyPr/>
        <a:lstStyle/>
        <a:p>
          <a:endParaRPr lang="ru-RU"/>
        </a:p>
      </dgm:t>
    </dgm:pt>
    <dgm:pt modelId="{223F9E31-E19E-4B10-8705-71B2C850B92F}" type="sibTrans" cxnId="{4ACFDE9C-8069-4BFA-B996-AA210C5B0408}">
      <dgm:prSet/>
      <dgm:spPr/>
      <dgm:t>
        <a:bodyPr/>
        <a:lstStyle/>
        <a:p>
          <a:endParaRPr lang="ru-RU"/>
        </a:p>
      </dgm:t>
    </dgm:pt>
    <dgm:pt modelId="{F4B485E8-703E-4933-96CA-05F43B94ACD6}">
      <dgm:prSet phldrT="[Текст]"/>
      <dgm:spPr/>
      <dgm:t>
        <a:bodyPr/>
        <a:lstStyle/>
        <a:p>
          <a:r>
            <a:rPr lang="ru-RU" dirty="0" smtClean="0"/>
            <a:t>Наташа </a:t>
          </a:r>
          <a:endParaRPr lang="ru-RU" dirty="0"/>
        </a:p>
      </dgm:t>
    </dgm:pt>
    <dgm:pt modelId="{17B0E9BA-C071-4EF2-9E45-A8A87B8EA0EF}" type="parTrans" cxnId="{F54F0A81-E61B-4A54-89F4-7FF2EB991081}">
      <dgm:prSet/>
      <dgm:spPr/>
      <dgm:t>
        <a:bodyPr/>
        <a:lstStyle/>
        <a:p>
          <a:endParaRPr lang="ru-RU"/>
        </a:p>
      </dgm:t>
    </dgm:pt>
    <dgm:pt modelId="{4C16CFAB-AFD1-4A31-AED6-13507A4B1FC7}" type="sibTrans" cxnId="{F54F0A81-E61B-4A54-89F4-7FF2EB991081}">
      <dgm:prSet/>
      <dgm:spPr/>
      <dgm:t>
        <a:bodyPr/>
        <a:lstStyle/>
        <a:p>
          <a:endParaRPr lang="ru-RU"/>
        </a:p>
      </dgm:t>
    </dgm:pt>
    <dgm:pt modelId="{2AF3CB26-3F33-4A77-B36E-3250986FCF94}" type="pres">
      <dgm:prSet presAssocID="{E266DF7A-31A9-4F8B-A401-DB0ADDCE6A3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F4C1C8E-AB70-4C21-A9F9-758515A29AAC}" type="pres">
      <dgm:prSet presAssocID="{D9BC8B66-78C9-4308-A618-5F1FB3B8E48D}" presName="compNode" presStyleCnt="0"/>
      <dgm:spPr/>
    </dgm:pt>
    <dgm:pt modelId="{D3D95973-7D12-4957-BCDF-3553DF96C0C8}" type="pres">
      <dgm:prSet presAssocID="{D9BC8B66-78C9-4308-A618-5F1FB3B8E48D}" presName="pict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000" r="-5000"/>
          </a:stretch>
        </a:blipFill>
      </dgm:spPr>
    </dgm:pt>
    <dgm:pt modelId="{0E358323-A0F0-4A0D-96F9-28021BE36AAF}" type="pres">
      <dgm:prSet presAssocID="{D9BC8B66-78C9-4308-A618-5F1FB3B8E48D}" presName="textRect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DDD086-A28F-4319-9760-56A2F5274639}" type="pres">
      <dgm:prSet presAssocID="{8D56B8AF-5225-4132-B85F-179F13E1E1D1}" presName="sibTrans" presStyleLbl="sibTrans2D1" presStyleIdx="0" presStyleCnt="0"/>
      <dgm:spPr/>
      <dgm:t>
        <a:bodyPr/>
        <a:lstStyle/>
        <a:p>
          <a:endParaRPr lang="ru-RU"/>
        </a:p>
      </dgm:t>
    </dgm:pt>
    <dgm:pt modelId="{3725DC65-BB44-4816-92FE-4B0BF61AE6B1}" type="pres">
      <dgm:prSet presAssocID="{B693312E-6D2D-4667-B26F-A50AECE1E680}" presName="compNode" presStyleCnt="0"/>
      <dgm:spPr/>
    </dgm:pt>
    <dgm:pt modelId="{A9FBDEC0-4284-4187-9819-82BC0670B4A5}" type="pres">
      <dgm:prSet presAssocID="{B693312E-6D2D-4667-B26F-A50AECE1E680}" presName="pictRect" presStyleLbl="node1" presStyleIdx="1" presStyleCnt="4" custLinFactNeighborX="8988" custLinFactNeighborY="-72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5000" b="-15000"/>
          </a:stretch>
        </a:blipFill>
      </dgm:spPr>
    </dgm:pt>
    <dgm:pt modelId="{788CC666-4742-45FE-9CF4-EACE4E8ACB8C}" type="pres">
      <dgm:prSet presAssocID="{B693312E-6D2D-4667-B26F-A50AECE1E680}" presName="textRect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D14CF4-92C0-4F9F-B2FC-77235CDCFDF5}" type="pres">
      <dgm:prSet presAssocID="{9D6DAB47-D445-4B7C-8345-DDDF62A05966}" presName="sibTrans" presStyleLbl="sibTrans2D1" presStyleIdx="0" presStyleCnt="0"/>
      <dgm:spPr/>
      <dgm:t>
        <a:bodyPr/>
        <a:lstStyle/>
        <a:p>
          <a:endParaRPr lang="ru-RU"/>
        </a:p>
      </dgm:t>
    </dgm:pt>
    <dgm:pt modelId="{98AFFF27-2CDC-4B0A-9E5E-95BC2A10F4B4}" type="pres">
      <dgm:prSet presAssocID="{9AC441C1-DECB-48F4-A071-DF0590596E3A}" presName="compNode" presStyleCnt="0"/>
      <dgm:spPr/>
    </dgm:pt>
    <dgm:pt modelId="{F5FFD8FE-89FA-4E35-A56A-5F297451FE92}" type="pres">
      <dgm:prSet presAssocID="{9AC441C1-DECB-48F4-A071-DF0590596E3A}" presName="pictRect" presStyleLbl="nod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7000" b="-27000"/>
          </a:stretch>
        </a:blipFill>
      </dgm:spPr>
    </dgm:pt>
    <dgm:pt modelId="{A616D8E3-95BF-4328-9FBF-9834D6891285}" type="pres">
      <dgm:prSet presAssocID="{9AC441C1-DECB-48F4-A071-DF0590596E3A}" presName="textRect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92F1D5-9B1D-4F48-B090-B0AD05F8B0D3}" type="pres">
      <dgm:prSet presAssocID="{223F9E31-E19E-4B10-8705-71B2C850B92F}" presName="sibTrans" presStyleLbl="sibTrans2D1" presStyleIdx="0" presStyleCnt="0"/>
      <dgm:spPr/>
      <dgm:t>
        <a:bodyPr/>
        <a:lstStyle/>
        <a:p>
          <a:endParaRPr lang="ru-RU"/>
        </a:p>
      </dgm:t>
    </dgm:pt>
    <dgm:pt modelId="{C7C8517F-5229-458E-A59A-D1EB755C26D9}" type="pres">
      <dgm:prSet presAssocID="{F4B485E8-703E-4933-96CA-05F43B94ACD6}" presName="compNode" presStyleCnt="0"/>
      <dgm:spPr/>
    </dgm:pt>
    <dgm:pt modelId="{97EF5115-EE22-410E-8DAE-5B2955A4CCD9}" type="pres">
      <dgm:prSet presAssocID="{F4B485E8-703E-4933-96CA-05F43B94ACD6}" presName="pictRect" presStyleLbl="nod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6000" b="-6000"/>
          </a:stretch>
        </a:blipFill>
      </dgm:spPr>
    </dgm:pt>
    <dgm:pt modelId="{FC6A044F-E2D1-4D15-8D85-55CAEB637513}" type="pres">
      <dgm:prSet presAssocID="{F4B485E8-703E-4933-96CA-05F43B94ACD6}" presName="textRect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EBCE67A-49AC-478A-B771-EC2AF63829D4}" type="presOf" srcId="{F4B485E8-703E-4933-96CA-05F43B94ACD6}" destId="{FC6A044F-E2D1-4D15-8D85-55CAEB637513}" srcOrd="0" destOrd="0" presId="urn:microsoft.com/office/officeart/2005/8/layout/pList1"/>
    <dgm:cxn modelId="{F414CE8A-1802-489C-92EE-0B95BABAFD22}" type="presOf" srcId="{9AC441C1-DECB-48F4-A071-DF0590596E3A}" destId="{A616D8E3-95BF-4328-9FBF-9834D6891285}" srcOrd="0" destOrd="0" presId="urn:microsoft.com/office/officeart/2005/8/layout/pList1"/>
    <dgm:cxn modelId="{9DC2AF69-BAC6-4259-8A2A-DCF088DD5795}" type="presOf" srcId="{223F9E31-E19E-4B10-8705-71B2C850B92F}" destId="{2492F1D5-9B1D-4F48-B090-B0AD05F8B0D3}" srcOrd="0" destOrd="0" presId="urn:microsoft.com/office/officeart/2005/8/layout/pList1"/>
    <dgm:cxn modelId="{38C05A2B-FD3C-4206-97FA-A2E8BCC8DBC9}" type="presOf" srcId="{E266DF7A-31A9-4F8B-A401-DB0ADDCE6A3C}" destId="{2AF3CB26-3F33-4A77-B36E-3250986FCF94}" srcOrd="0" destOrd="0" presId="urn:microsoft.com/office/officeart/2005/8/layout/pList1"/>
    <dgm:cxn modelId="{F54F0A81-E61B-4A54-89F4-7FF2EB991081}" srcId="{E266DF7A-31A9-4F8B-A401-DB0ADDCE6A3C}" destId="{F4B485E8-703E-4933-96CA-05F43B94ACD6}" srcOrd="3" destOrd="0" parTransId="{17B0E9BA-C071-4EF2-9E45-A8A87B8EA0EF}" sibTransId="{4C16CFAB-AFD1-4A31-AED6-13507A4B1FC7}"/>
    <dgm:cxn modelId="{6BF63B35-F984-4C71-AC33-C3B4FA769C93}" type="presOf" srcId="{D9BC8B66-78C9-4308-A618-5F1FB3B8E48D}" destId="{0E358323-A0F0-4A0D-96F9-28021BE36AAF}" srcOrd="0" destOrd="0" presId="urn:microsoft.com/office/officeart/2005/8/layout/pList1"/>
    <dgm:cxn modelId="{0AF28809-B8F0-4485-ACB7-62CA285C7C6B}" type="presOf" srcId="{9D6DAB47-D445-4B7C-8345-DDDF62A05966}" destId="{4BD14CF4-92C0-4F9F-B2FC-77235CDCFDF5}" srcOrd="0" destOrd="0" presId="urn:microsoft.com/office/officeart/2005/8/layout/pList1"/>
    <dgm:cxn modelId="{F307629F-EA70-4204-952C-E2A5F9C2C541}" srcId="{E266DF7A-31A9-4F8B-A401-DB0ADDCE6A3C}" destId="{B693312E-6D2D-4667-B26F-A50AECE1E680}" srcOrd="1" destOrd="0" parTransId="{2D6DDCF2-D13A-43AC-9B63-F9249536E7E2}" sibTransId="{9D6DAB47-D445-4B7C-8345-DDDF62A05966}"/>
    <dgm:cxn modelId="{603E174D-6457-48E4-A01A-04A97C859B63}" type="presOf" srcId="{8D56B8AF-5225-4132-B85F-179F13E1E1D1}" destId="{0BDDD086-A28F-4319-9760-56A2F5274639}" srcOrd="0" destOrd="0" presId="urn:microsoft.com/office/officeart/2005/8/layout/pList1"/>
    <dgm:cxn modelId="{BD8DB3B2-370B-4FBB-AF5A-7417F25AE9B2}" type="presOf" srcId="{B693312E-6D2D-4667-B26F-A50AECE1E680}" destId="{788CC666-4742-45FE-9CF4-EACE4E8ACB8C}" srcOrd="0" destOrd="0" presId="urn:microsoft.com/office/officeart/2005/8/layout/pList1"/>
    <dgm:cxn modelId="{4ACFDE9C-8069-4BFA-B996-AA210C5B0408}" srcId="{E266DF7A-31A9-4F8B-A401-DB0ADDCE6A3C}" destId="{9AC441C1-DECB-48F4-A071-DF0590596E3A}" srcOrd="2" destOrd="0" parTransId="{674673D0-6D3B-4249-A9F7-E8C241EECEF5}" sibTransId="{223F9E31-E19E-4B10-8705-71B2C850B92F}"/>
    <dgm:cxn modelId="{F10C93C2-C3C9-485E-BFC6-4F2398DB396B}" srcId="{E266DF7A-31A9-4F8B-A401-DB0ADDCE6A3C}" destId="{D9BC8B66-78C9-4308-A618-5F1FB3B8E48D}" srcOrd="0" destOrd="0" parTransId="{856A3868-3F32-4561-A148-4F6CF3B37F8A}" sibTransId="{8D56B8AF-5225-4132-B85F-179F13E1E1D1}"/>
    <dgm:cxn modelId="{A3C7559C-4670-4D3A-9736-E94B3D072EA2}" type="presParOf" srcId="{2AF3CB26-3F33-4A77-B36E-3250986FCF94}" destId="{CF4C1C8E-AB70-4C21-A9F9-758515A29AAC}" srcOrd="0" destOrd="0" presId="urn:microsoft.com/office/officeart/2005/8/layout/pList1"/>
    <dgm:cxn modelId="{B6B0F2D4-CD53-41B0-8E03-AF660AE899B8}" type="presParOf" srcId="{CF4C1C8E-AB70-4C21-A9F9-758515A29AAC}" destId="{D3D95973-7D12-4957-BCDF-3553DF96C0C8}" srcOrd="0" destOrd="0" presId="urn:microsoft.com/office/officeart/2005/8/layout/pList1"/>
    <dgm:cxn modelId="{E91CC133-7795-4D17-A014-EA5EFE02AF43}" type="presParOf" srcId="{CF4C1C8E-AB70-4C21-A9F9-758515A29AAC}" destId="{0E358323-A0F0-4A0D-96F9-28021BE36AAF}" srcOrd="1" destOrd="0" presId="urn:microsoft.com/office/officeart/2005/8/layout/pList1"/>
    <dgm:cxn modelId="{187EF09B-1F4F-4F91-95F4-6A784EEA2B02}" type="presParOf" srcId="{2AF3CB26-3F33-4A77-B36E-3250986FCF94}" destId="{0BDDD086-A28F-4319-9760-56A2F5274639}" srcOrd="1" destOrd="0" presId="urn:microsoft.com/office/officeart/2005/8/layout/pList1"/>
    <dgm:cxn modelId="{01437BDA-E924-4BE4-9147-2D118A3B8361}" type="presParOf" srcId="{2AF3CB26-3F33-4A77-B36E-3250986FCF94}" destId="{3725DC65-BB44-4816-92FE-4B0BF61AE6B1}" srcOrd="2" destOrd="0" presId="urn:microsoft.com/office/officeart/2005/8/layout/pList1"/>
    <dgm:cxn modelId="{5AF845E5-03EA-4478-868C-4DC8211C5707}" type="presParOf" srcId="{3725DC65-BB44-4816-92FE-4B0BF61AE6B1}" destId="{A9FBDEC0-4284-4187-9819-82BC0670B4A5}" srcOrd="0" destOrd="0" presId="urn:microsoft.com/office/officeart/2005/8/layout/pList1"/>
    <dgm:cxn modelId="{1ABC2411-8C5D-4D25-875C-AA62CF9613AD}" type="presParOf" srcId="{3725DC65-BB44-4816-92FE-4B0BF61AE6B1}" destId="{788CC666-4742-45FE-9CF4-EACE4E8ACB8C}" srcOrd="1" destOrd="0" presId="urn:microsoft.com/office/officeart/2005/8/layout/pList1"/>
    <dgm:cxn modelId="{5B9426A8-4F04-4E07-AEBA-60CAD3A3DFFC}" type="presParOf" srcId="{2AF3CB26-3F33-4A77-B36E-3250986FCF94}" destId="{4BD14CF4-92C0-4F9F-B2FC-77235CDCFDF5}" srcOrd="3" destOrd="0" presId="urn:microsoft.com/office/officeart/2005/8/layout/pList1"/>
    <dgm:cxn modelId="{B0C5E80E-146B-4488-85B8-AD8A0989F34B}" type="presParOf" srcId="{2AF3CB26-3F33-4A77-B36E-3250986FCF94}" destId="{98AFFF27-2CDC-4B0A-9E5E-95BC2A10F4B4}" srcOrd="4" destOrd="0" presId="urn:microsoft.com/office/officeart/2005/8/layout/pList1"/>
    <dgm:cxn modelId="{A60DBA3E-E81D-4430-9ADD-EB9D61A4362F}" type="presParOf" srcId="{98AFFF27-2CDC-4B0A-9E5E-95BC2A10F4B4}" destId="{F5FFD8FE-89FA-4E35-A56A-5F297451FE92}" srcOrd="0" destOrd="0" presId="urn:microsoft.com/office/officeart/2005/8/layout/pList1"/>
    <dgm:cxn modelId="{59F9D5A0-90F4-432B-8220-A0DA70BBF4C2}" type="presParOf" srcId="{98AFFF27-2CDC-4B0A-9E5E-95BC2A10F4B4}" destId="{A616D8E3-95BF-4328-9FBF-9834D6891285}" srcOrd="1" destOrd="0" presId="urn:microsoft.com/office/officeart/2005/8/layout/pList1"/>
    <dgm:cxn modelId="{2125AE4F-80E4-4362-BA16-0F7A45CAB3BD}" type="presParOf" srcId="{2AF3CB26-3F33-4A77-B36E-3250986FCF94}" destId="{2492F1D5-9B1D-4F48-B090-B0AD05F8B0D3}" srcOrd="5" destOrd="0" presId="urn:microsoft.com/office/officeart/2005/8/layout/pList1"/>
    <dgm:cxn modelId="{0D3919A2-2D87-4ED0-BE86-1C963F7B91CE}" type="presParOf" srcId="{2AF3CB26-3F33-4A77-B36E-3250986FCF94}" destId="{C7C8517F-5229-458E-A59A-D1EB755C26D9}" srcOrd="6" destOrd="0" presId="urn:microsoft.com/office/officeart/2005/8/layout/pList1"/>
    <dgm:cxn modelId="{557DEEB9-FD55-4C73-9DF8-853E08F8E69F}" type="presParOf" srcId="{C7C8517F-5229-458E-A59A-D1EB755C26D9}" destId="{97EF5115-EE22-410E-8DAE-5B2955A4CCD9}" srcOrd="0" destOrd="0" presId="urn:microsoft.com/office/officeart/2005/8/layout/pList1"/>
    <dgm:cxn modelId="{4FDF9C1C-8BF5-49A3-986F-BADD8D68D283}" type="presParOf" srcId="{C7C8517F-5229-458E-A59A-D1EB755C26D9}" destId="{FC6A044F-E2D1-4D15-8D85-55CAEB637513}" srcOrd="1" destOrd="0" presId="urn:microsoft.com/office/officeart/2005/8/layout/p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D95973-7D12-4957-BCDF-3553DF96C0C8}">
      <dsp:nvSpPr>
        <dsp:cNvPr id="0" name=""/>
        <dsp:cNvSpPr/>
      </dsp:nvSpPr>
      <dsp:spPr>
        <a:xfrm>
          <a:off x="294124" y="867"/>
          <a:ext cx="1749815" cy="1205622"/>
        </a:xfrm>
        <a:prstGeom prst="round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000" r="-5000"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358323-A0F0-4A0D-96F9-28021BE36AAF}">
      <dsp:nvSpPr>
        <dsp:cNvPr id="0" name=""/>
        <dsp:cNvSpPr/>
      </dsp:nvSpPr>
      <dsp:spPr>
        <a:xfrm>
          <a:off x="294124" y="1206489"/>
          <a:ext cx="1749815" cy="6491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213360" rIns="213360" bIns="0" numCol="1" spcCol="1270" anchor="t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/>
            <a:t>Оля</a:t>
          </a:r>
          <a:endParaRPr lang="ru-RU" sz="3000" kern="1200" dirty="0"/>
        </a:p>
      </dsp:txBody>
      <dsp:txXfrm>
        <a:off x="294124" y="1206489"/>
        <a:ext cx="1749815" cy="649181"/>
      </dsp:txXfrm>
    </dsp:sp>
    <dsp:sp modelId="{A9FBDEC0-4284-4187-9819-82BC0670B4A5}">
      <dsp:nvSpPr>
        <dsp:cNvPr id="0" name=""/>
        <dsp:cNvSpPr/>
      </dsp:nvSpPr>
      <dsp:spPr>
        <a:xfrm>
          <a:off x="2376267" y="0"/>
          <a:ext cx="1749815" cy="1205622"/>
        </a:xfrm>
        <a:prstGeom prst="roundRect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5000" b="-15000"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8CC666-4742-45FE-9CF4-EACE4E8ACB8C}">
      <dsp:nvSpPr>
        <dsp:cNvPr id="0" name=""/>
        <dsp:cNvSpPr/>
      </dsp:nvSpPr>
      <dsp:spPr>
        <a:xfrm>
          <a:off x="2218994" y="1206489"/>
          <a:ext cx="1749815" cy="6491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213360" rIns="213360" bIns="0" numCol="1" spcCol="1270" anchor="t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/>
            <a:t>Вера </a:t>
          </a:r>
          <a:endParaRPr lang="ru-RU" sz="3000" kern="1200" dirty="0"/>
        </a:p>
      </dsp:txBody>
      <dsp:txXfrm>
        <a:off x="2218994" y="1206489"/>
        <a:ext cx="1749815" cy="649181"/>
      </dsp:txXfrm>
    </dsp:sp>
    <dsp:sp modelId="{F5FFD8FE-89FA-4E35-A56A-5F297451FE92}">
      <dsp:nvSpPr>
        <dsp:cNvPr id="0" name=""/>
        <dsp:cNvSpPr/>
      </dsp:nvSpPr>
      <dsp:spPr>
        <a:xfrm>
          <a:off x="294124" y="2030652"/>
          <a:ext cx="1749815" cy="1205622"/>
        </a:xfrm>
        <a:prstGeom prst="round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7000" b="-27000"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16D8E3-95BF-4328-9FBF-9834D6891285}">
      <dsp:nvSpPr>
        <dsp:cNvPr id="0" name=""/>
        <dsp:cNvSpPr/>
      </dsp:nvSpPr>
      <dsp:spPr>
        <a:xfrm>
          <a:off x="294124" y="3236275"/>
          <a:ext cx="1749815" cy="6491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213360" rIns="213360" bIns="0" numCol="1" spcCol="1270" anchor="t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/>
            <a:t>Дина </a:t>
          </a:r>
          <a:endParaRPr lang="ru-RU" sz="3000" kern="1200" dirty="0"/>
        </a:p>
      </dsp:txBody>
      <dsp:txXfrm>
        <a:off x="294124" y="3236275"/>
        <a:ext cx="1749815" cy="649181"/>
      </dsp:txXfrm>
    </dsp:sp>
    <dsp:sp modelId="{97EF5115-EE22-410E-8DAE-5B2955A4CCD9}">
      <dsp:nvSpPr>
        <dsp:cNvPr id="0" name=""/>
        <dsp:cNvSpPr/>
      </dsp:nvSpPr>
      <dsp:spPr>
        <a:xfrm>
          <a:off x="2218994" y="2030652"/>
          <a:ext cx="1749815" cy="1205622"/>
        </a:xfrm>
        <a:prstGeom prst="roundRect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6000" b="-6000"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6A044F-E2D1-4D15-8D85-55CAEB637513}">
      <dsp:nvSpPr>
        <dsp:cNvPr id="0" name=""/>
        <dsp:cNvSpPr/>
      </dsp:nvSpPr>
      <dsp:spPr>
        <a:xfrm>
          <a:off x="2218994" y="3236275"/>
          <a:ext cx="1749815" cy="6491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213360" rIns="213360" bIns="0" numCol="1" spcCol="1270" anchor="t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/>
            <a:t>Наташа </a:t>
          </a:r>
          <a:endParaRPr lang="ru-RU" sz="3000" kern="1200" dirty="0"/>
        </a:p>
      </dsp:txBody>
      <dsp:txXfrm>
        <a:off x="2218994" y="3236275"/>
        <a:ext cx="1749815" cy="6491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  <dgm:cat type="picture" pri="2500"/>
    <dgm:cat type="pictureconvert" pri="2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04CF07-7FEC-47E4-BB2D-C5A0FC1D7165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9571D1-EEFB-4AA8-9963-4244CA570F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0976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CD995CE4-531F-43E5-8821-D5D34012F073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A087B23-47AC-42EE-A90B-ED6B229C91D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95CE4-531F-43E5-8821-D5D34012F073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87B23-47AC-42EE-A90B-ED6B229C91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CD995CE4-531F-43E5-8821-D5D34012F073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0A087B23-47AC-42EE-A90B-ED6B229C91D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95CE4-531F-43E5-8821-D5D34012F073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A087B23-47AC-42EE-A90B-ED6B229C91D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95CE4-531F-43E5-8821-D5D34012F073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A087B23-47AC-42EE-A90B-ED6B229C91DE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D995CE4-531F-43E5-8821-D5D34012F073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A087B23-47AC-42EE-A90B-ED6B229C91DE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D995CE4-531F-43E5-8821-D5D34012F073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A087B23-47AC-42EE-A90B-ED6B229C91DE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95CE4-531F-43E5-8821-D5D34012F073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A087B23-47AC-42EE-A90B-ED6B229C91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95CE4-531F-43E5-8821-D5D34012F073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A087B23-47AC-42EE-A90B-ED6B229C91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95CE4-531F-43E5-8821-D5D34012F073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A087B23-47AC-42EE-A90B-ED6B229C91DE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CD995CE4-531F-43E5-8821-D5D34012F073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A087B23-47AC-42EE-A90B-ED6B229C91DE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D995CE4-531F-43E5-8821-D5D34012F073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A087B23-47AC-42EE-A90B-ED6B229C91D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1124744"/>
            <a:ext cx="7175351" cy="1793167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Приемы работы с текстом задачи на начальном этапе её решения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06990" y="4797152"/>
            <a:ext cx="5637010" cy="882119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 smtClean="0"/>
              <a:t>Бурлет</a:t>
            </a:r>
            <a:r>
              <a:rPr lang="ru-RU" dirty="0" smtClean="0"/>
              <a:t> Елена Андреевна </a:t>
            </a:r>
          </a:p>
          <a:p>
            <a:r>
              <a:rPr lang="ru-RU" dirty="0" smtClean="0"/>
              <a:t>ГБОУ СОШ №427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2631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u="sng" dirty="0" smtClean="0">
                <a:solidFill>
                  <a:schemeClr val="tx1"/>
                </a:solidFill>
              </a:rPr>
              <a:t>Алгоритм работы с условием задачи</a:t>
            </a:r>
            <a:endParaRPr lang="ru-RU" u="sng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Прочитать задачу(не один раз)</a:t>
            </a:r>
          </a:p>
          <a:p>
            <a:r>
              <a:rPr lang="ru-RU" dirty="0" smtClean="0"/>
              <a:t>Сформулировать вопросы для обсуждения</a:t>
            </a:r>
          </a:p>
          <a:p>
            <a:r>
              <a:rPr lang="ru-RU" dirty="0" smtClean="0"/>
              <a:t>Обсудить вопросы</a:t>
            </a:r>
          </a:p>
          <a:p>
            <a:r>
              <a:rPr lang="ru-RU" dirty="0" smtClean="0"/>
              <a:t>Устно «перевести» задачу на математический язык</a:t>
            </a:r>
          </a:p>
          <a:p>
            <a:r>
              <a:rPr lang="ru-RU" dirty="0" smtClean="0"/>
              <a:t>Сделать краткую запись условия задачи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6340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Уч. 4 класс стр15 задача 75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8766048" cy="4495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 одном автобусе 48 пассажиров, а в другом- в 3 раза больше. На сколько человек в первом автобусе меньше чем во втором</a:t>
            </a:r>
            <a:r>
              <a:rPr lang="ru-RU" dirty="0" smtClean="0"/>
              <a:t>?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 1 автобусе -48 чел                               На сколько</a:t>
            </a:r>
          </a:p>
          <a:p>
            <a:pPr marL="0" indent="0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Во 2 автобусе -?,в3раза </a:t>
            </a:r>
            <a:r>
              <a:rPr lang="ru-RU" sz="3200" u="sng" dirty="0" err="1" smtClean="0">
                <a:latin typeface="Times New Roman" pitchFamily="18" charset="0"/>
                <a:cs typeface="Times New Roman" pitchFamily="18" charset="0"/>
              </a:rPr>
              <a:t>б.,чем</a:t>
            </a:r>
            <a:r>
              <a:rPr lang="ru-RU" sz="3200" u="sng" dirty="0" smtClean="0">
                <a:latin typeface="Times New Roman" pitchFamily="18" charset="0"/>
                <a:cs typeface="Times New Roman" pitchFamily="18" charset="0"/>
              </a:rPr>
              <a:t> в 1                  м.?</a:t>
            </a:r>
            <a:endParaRPr lang="ru-RU" sz="32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Двойная стрелка влево/вверх 8"/>
          <p:cNvSpPr/>
          <p:nvPr/>
        </p:nvSpPr>
        <p:spPr>
          <a:xfrm rot="18390389">
            <a:off x="5449977" y="4147920"/>
            <a:ext cx="1224136" cy="1368152"/>
          </a:xfrm>
          <a:prstGeom prst="lef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469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>
                <a:solidFill>
                  <a:srgbClr val="775F55"/>
                </a:solidFill>
              </a:rPr>
              <a:t/>
            </a:r>
            <a:br>
              <a:rPr lang="ru-RU" sz="4000" dirty="0">
                <a:solidFill>
                  <a:srgbClr val="775F55"/>
                </a:solidFill>
              </a:rPr>
            </a:b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5546576" cy="4343400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Для школьной мастерской купили рубанки ,отвертки и молотки. Рубанков 36 штук, отвертки составляют третью часть числа рубанков…</a:t>
            </a:r>
            <a:endParaRPr lang="ru-RU" dirty="0"/>
          </a:p>
          <a:p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68144" y="1988840"/>
            <a:ext cx="3459429" cy="3744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395536" y="116633"/>
            <a:ext cx="8352928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>
                <a:solidFill>
                  <a:srgbClr val="775F55"/>
                </a:solidFill>
                <a:ea typeface="+mj-ea"/>
                <a:cs typeface="+mj-cs"/>
              </a:rPr>
              <a:t>Уч.4класс 1 ч</a:t>
            </a:r>
            <a:r>
              <a:rPr lang="ru-RU" sz="4400" dirty="0" smtClean="0">
                <a:solidFill>
                  <a:srgbClr val="775F55"/>
                </a:solidFill>
                <a:ea typeface="+mj-ea"/>
                <a:cs typeface="+mj-cs"/>
              </a:rPr>
              <a:t>. </a:t>
            </a:r>
            <a:r>
              <a:rPr lang="ru-RU" sz="4400" dirty="0" err="1" smtClean="0">
                <a:solidFill>
                  <a:srgbClr val="775F55"/>
                </a:solidFill>
                <a:ea typeface="+mj-ea"/>
                <a:cs typeface="+mj-cs"/>
              </a:rPr>
              <a:t>стр</a:t>
            </a:r>
            <a:r>
              <a:rPr lang="ru-RU" sz="4400" dirty="0" smtClean="0">
                <a:solidFill>
                  <a:srgbClr val="775F55"/>
                </a:solidFill>
                <a:ea typeface="+mj-ea"/>
                <a:cs typeface="+mj-cs"/>
              </a:rPr>
              <a:t> </a:t>
            </a:r>
            <a:r>
              <a:rPr lang="ru-RU" sz="4400" dirty="0">
                <a:solidFill>
                  <a:srgbClr val="775F55"/>
                </a:solidFill>
                <a:ea typeface="+mj-ea"/>
                <a:cs typeface="+mj-cs"/>
              </a:rPr>
              <a:t>19 задача 13</a:t>
            </a:r>
            <a:br>
              <a:rPr lang="ru-RU" sz="4400" dirty="0">
                <a:solidFill>
                  <a:srgbClr val="775F55"/>
                </a:solidFill>
                <a:ea typeface="+mj-ea"/>
                <a:cs typeface="+mj-cs"/>
              </a:rPr>
            </a:br>
            <a:r>
              <a:rPr lang="ru-RU" sz="4400" dirty="0">
                <a:solidFill>
                  <a:srgbClr val="775F55"/>
                </a:solidFill>
                <a:ea typeface="+mj-ea"/>
                <a:cs typeface="+mj-cs"/>
              </a:rPr>
              <a:t/>
            </a:r>
            <a:br>
              <a:rPr lang="ru-RU" sz="4400" dirty="0">
                <a:solidFill>
                  <a:srgbClr val="775F55"/>
                </a:solidFill>
                <a:ea typeface="+mj-ea"/>
                <a:cs typeface="+mj-cs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2431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7504" y="1196752"/>
            <a:ext cx="8153400" cy="990600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ru-RU" sz="2800" b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Впр</a:t>
            </a:r>
            <a:r>
              <a:rPr lang="ru-RU" sz="28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вар-2 задание 9</a:t>
            </a:r>
            <a:r>
              <a:rPr lang="ru-RU" sz="2800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Оля, Вера, Дина и Наташа собираются пойти на дискотеку. При этом девочки хотят надеть разные платья. У Оли есть красное и синее платье, у Веры-только жёлтое, у Дины-красное и зеленое, а у Наташи-синее и желтое платье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Объект 9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083568554"/>
              </p:ext>
            </p:extLst>
          </p:nvPr>
        </p:nvGraphicFramePr>
        <p:xfrm>
          <a:off x="107504" y="3444168"/>
          <a:ext cx="4896544" cy="119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2"/>
                <a:gridCol w="1008112"/>
                <a:gridCol w="1296144"/>
                <a:gridCol w="1224136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Оля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Вера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Дина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Наташа</a:t>
                      </a:r>
                      <a:r>
                        <a:rPr lang="ru-RU" baseline="0" dirty="0" smtClean="0"/>
                        <a:t>  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Красное</a:t>
                      </a:r>
                    </a:p>
                    <a:p>
                      <a:r>
                        <a:rPr lang="ru-RU" sz="24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Синее </a:t>
                      </a:r>
                      <a:endParaRPr lang="ru-RU" sz="24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желтое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Красное</a:t>
                      </a:r>
                      <a:r>
                        <a:rPr lang="ru-RU" sz="2400" dirty="0" smtClean="0"/>
                        <a:t> </a:t>
                      </a:r>
                    </a:p>
                    <a:p>
                      <a:r>
                        <a:rPr lang="ru-RU" sz="2400" dirty="0" smtClean="0"/>
                        <a:t>Зеленое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Синее</a:t>
                      </a:r>
                    </a:p>
                    <a:p>
                      <a:r>
                        <a:rPr lang="ru-RU" sz="24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Желтое</a:t>
                      </a:r>
                      <a:r>
                        <a:rPr lang="ru-RU" sz="2400" dirty="0" smtClean="0"/>
                        <a:t> 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7" name="Объект 16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3350261301"/>
              </p:ext>
            </p:extLst>
          </p:nvPr>
        </p:nvGraphicFramePr>
        <p:xfrm>
          <a:off x="5004048" y="2708920"/>
          <a:ext cx="4262934" cy="3886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6" name="Прямая соединительная линия 15"/>
          <p:cNvCxnSpPr/>
          <p:nvPr/>
        </p:nvCxnSpPr>
        <p:spPr>
          <a:xfrm>
            <a:off x="3635896" y="4221088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0550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14"/>
          <p:cNvSpPr>
            <a:spLocks noGrp="1"/>
          </p:cNvSpPr>
          <p:nvPr>
            <p:ph type="title"/>
          </p:nvPr>
        </p:nvSpPr>
        <p:spPr>
          <a:xfrm>
            <a:off x="467544" y="980728"/>
            <a:ext cx="8153400" cy="869950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детский сад привезли10 ящиков яблок, по 9кг в каждом, </a:t>
            </a:r>
            <a:r>
              <a:rPr lang="ru-RU" sz="32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8 одинаковых 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массе ящиков слив. Всего привезли 170 кг фруктов. Сколько кг слив было в одном ящике?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0" name="Объект 19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797318715"/>
              </p:ext>
            </p:extLst>
          </p:nvPr>
        </p:nvGraphicFramePr>
        <p:xfrm>
          <a:off x="179512" y="2829279"/>
          <a:ext cx="4464496" cy="301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4760"/>
                <a:gridCol w="1414760"/>
                <a:gridCol w="1634976"/>
              </a:tblGrid>
              <a:tr h="1194296">
                <a:tc>
                  <a:txBody>
                    <a:bodyPr/>
                    <a:lstStyle/>
                    <a:p>
                      <a:r>
                        <a:rPr lang="ru-RU" dirty="0" smtClean="0"/>
                        <a:t>Масса одного ящика (кг)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Количество ящиков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Общая</a:t>
                      </a:r>
                      <a:r>
                        <a:rPr lang="ru-RU" baseline="0" dirty="0" smtClean="0"/>
                        <a:t> масса</a:t>
                      </a:r>
                    </a:p>
                    <a:p>
                      <a:r>
                        <a:rPr lang="ru-RU" baseline="0" dirty="0" smtClean="0"/>
                        <a:t>(кг)</a:t>
                      </a:r>
                      <a:endParaRPr lang="ru-RU" dirty="0"/>
                    </a:p>
                  </a:txBody>
                  <a:tcPr/>
                </a:tc>
              </a:tr>
              <a:tr h="821928">
                <a:tc>
                  <a:txBody>
                    <a:bodyPr/>
                    <a:lstStyle/>
                    <a:p>
                      <a:r>
                        <a:rPr lang="ru-RU" dirty="0" smtClean="0"/>
                        <a:t>Я:     9кг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10ящ.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?</a:t>
                      </a:r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                 170кг</a:t>
                      </a:r>
                    </a:p>
                  </a:txBody>
                  <a:tcPr/>
                </a:tc>
              </a:tr>
              <a:tr h="635744">
                <a:tc>
                  <a:txBody>
                    <a:bodyPr/>
                    <a:lstStyle/>
                    <a:p>
                      <a:r>
                        <a:rPr lang="ru-RU" dirty="0" smtClean="0"/>
                        <a:t>С:       </a:t>
                      </a:r>
                      <a:r>
                        <a:rPr lang="ru-RU" u="sng" dirty="0" smtClean="0"/>
                        <a:t>?</a:t>
                      </a:r>
                      <a:endParaRPr lang="ru-RU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8ящ.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?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 flipV="1">
            <a:off x="477548" y="2420888"/>
            <a:ext cx="3744416" cy="216024"/>
          </a:xfrm>
          <a:solidFill>
            <a:schemeClr val="bg1"/>
          </a:solidFill>
        </p:spPr>
        <p:txBody>
          <a:bodyPr>
            <a:normAutofit fontScale="47500" lnSpcReduction="20000"/>
          </a:bodyPr>
          <a:lstStyle/>
          <a:p>
            <a:endParaRPr lang="ru-RU" dirty="0"/>
          </a:p>
        </p:txBody>
      </p:sp>
      <p:sp>
        <p:nvSpPr>
          <p:cNvPr id="21" name="Двойная стрелка влево/вверх 20"/>
          <p:cNvSpPr/>
          <p:nvPr/>
        </p:nvSpPr>
        <p:spPr>
          <a:xfrm rot="18572805">
            <a:off x="3055021" y="4529960"/>
            <a:ext cx="695052" cy="875281"/>
          </a:xfrm>
          <a:prstGeom prst="lef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 descr="ГДЗ номер 2 /1б с.63 по математике 1 класса Петерсон Рабочая тетрадь (часть  1) — Skysmart Решения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77" t="39031" r="2718" b="36245"/>
          <a:stretch/>
        </p:blipFill>
        <p:spPr bwMode="auto">
          <a:xfrm>
            <a:off x="4874537" y="3251267"/>
            <a:ext cx="3600064" cy="393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22"/>
          <p:cNvSpPr txBox="1"/>
          <p:nvPr/>
        </p:nvSpPr>
        <p:spPr>
          <a:xfrm>
            <a:off x="6694556" y="304201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9</a:t>
            </a:r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6344199" y="301595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9</a:t>
            </a:r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6033460" y="302050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9</a:t>
            </a:r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5343362" y="306660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9</a:t>
            </a:r>
            <a:endParaRPr lang="ru-RU" dirty="0"/>
          </a:p>
        </p:txBody>
      </p:sp>
      <p:sp>
        <p:nvSpPr>
          <p:cNvPr id="28" name="TextBox 27"/>
          <p:cNvSpPr txBox="1"/>
          <p:nvPr/>
        </p:nvSpPr>
        <p:spPr>
          <a:xfrm>
            <a:off x="5692195" y="302712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9</a:t>
            </a:r>
            <a:endParaRPr lang="ru-RU" dirty="0"/>
          </a:p>
        </p:txBody>
      </p:sp>
      <p:sp>
        <p:nvSpPr>
          <p:cNvPr id="29" name="TextBox 28"/>
          <p:cNvSpPr txBox="1"/>
          <p:nvPr/>
        </p:nvSpPr>
        <p:spPr>
          <a:xfrm>
            <a:off x="5041851" y="306660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9</a:t>
            </a:r>
            <a:endParaRPr lang="ru-RU" dirty="0"/>
          </a:p>
        </p:txBody>
      </p:sp>
      <p:sp>
        <p:nvSpPr>
          <p:cNvPr id="32" name="TextBox 31"/>
          <p:cNvSpPr txBox="1"/>
          <p:nvPr/>
        </p:nvSpPr>
        <p:spPr>
          <a:xfrm>
            <a:off x="8032568" y="301595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9</a:t>
            </a:r>
            <a:endParaRPr lang="ru-RU" dirty="0"/>
          </a:p>
        </p:txBody>
      </p:sp>
      <p:sp>
        <p:nvSpPr>
          <p:cNvPr id="33" name="TextBox 32"/>
          <p:cNvSpPr txBox="1"/>
          <p:nvPr/>
        </p:nvSpPr>
        <p:spPr>
          <a:xfrm>
            <a:off x="7705190" y="301595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9</a:t>
            </a:r>
            <a:endParaRPr lang="ru-RU" dirty="0"/>
          </a:p>
        </p:txBody>
      </p:sp>
      <p:sp>
        <p:nvSpPr>
          <p:cNvPr id="34" name="TextBox 33"/>
          <p:cNvSpPr txBox="1"/>
          <p:nvPr/>
        </p:nvSpPr>
        <p:spPr>
          <a:xfrm>
            <a:off x="7403504" y="301595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9</a:t>
            </a:r>
            <a:endParaRPr lang="ru-RU" dirty="0"/>
          </a:p>
        </p:txBody>
      </p:sp>
      <p:sp>
        <p:nvSpPr>
          <p:cNvPr id="35" name="TextBox 34"/>
          <p:cNvSpPr txBox="1"/>
          <p:nvPr/>
        </p:nvSpPr>
        <p:spPr>
          <a:xfrm>
            <a:off x="7006549" y="302712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9</a:t>
            </a:r>
            <a:endParaRPr lang="ru-RU" dirty="0"/>
          </a:p>
        </p:txBody>
      </p:sp>
      <p:pic>
        <p:nvPicPr>
          <p:cNvPr id="36" name="Picture 2" descr="ГДЗ номер 2 /1б с.63 по математике 1 класса Петерсон Рабочая тетрадь (часть  1) — Skysmart Решения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77" t="39031" r="20265" b="36245"/>
          <a:stretch/>
        </p:blipFill>
        <p:spPr bwMode="auto">
          <a:xfrm>
            <a:off x="4874537" y="4430806"/>
            <a:ext cx="3192989" cy="428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48" name="Арка 2047"/>
          <p:cNvSpPr/>
          <p:nvPr/>
        </p:nvSpPr>
        <p:spPr>
          <a:xfrm>
            <a:off x="4839592" y="2776827"/>
            <a:ext cx="3417860" cy="182853"/>
          </a:xfrm>
          <a:prstGeom prst="blockArc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9" name="Арка 38"/>
          <p:cNvSpPr/>
          <p:nvPr/>
        </p:nvSpPr>
        <p:spPr>
          <a:xfrm>
            <a:off x="4927159" y="3998679"/>
            <a:ext cx="2990730" cy="182853"/>
          </a:xfrm>
          <a:prstGeom prst="blockArc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051" name="Правая круглая скобка 2050"/>
          <p:cNvSpPr/>
          <p:nvPr/>
        </p:nvSpPr>
        <p:spPr>
          <a:xfrm>
            <a:off x="8392332" y="2868253"/>
            <a:ext cx="45719" cy="1849580"/>
          </a:xfrm>
          <a:prstGeom prst="rightBracket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52" name="TextBox 2051"/>
          <p:cNvSpPr txBox="1"/>
          <p:nvPr/>
        </p:nvSpPr>
        <p:spPr>
          <a:xfrm>
            <a:off x="8438051" y="3627791"/>
            <a:ext cx="5357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170</a:t>
            </a:r>
          </a:p>
          <a:p>
            <a:r>
              <a:rPr lang="ru-RU" b="1" dirty="0" smtClean="0"/>
              <a:t>кг</a:t>
            </a:r>
            <a:endParaRPr lang="ru-RU" b="1" dirty="0"/>
          </a:p>
        </p:txBody>
      </p:sp>
      <p:sp>
        <p:nvSpPr>
          <p:cNvPr id="2053" name="TextBox 2052"/>
          <p:cNvSpPr txBox="1"/>
          <p:nvPr/>
        </p:nvSpPr>
        <p:spPr>
          <a:xfrm>
            <a:off x="6505444" y="2407495"/>
            <a:ext cx="292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?</a:t>
            </a:r>
            <a:endParaRPr lang="ru-RU" b="1" dirty="0"/>
          </a:p>
        </p:txBody>
      </p:sp>
      <p:sp>
        <p:nvSpPr>
          <p:cNvPr id="2054" name="TextBox 2053"/>
          <p:cNvSpPr txBox="1"/>
          <p:nvPr/>
        </p:nvSpPr>
        <p:spPr>
          <a:xfrm>
            <a:off x="6402488" y="3644748"/>
            <a:ext cx="292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?</a:t>
            </a:r>
            <a:endParaRPr lang="ru-RU" b="1" dirty="0"/>
          </a:p>
        </p:txBody>
      </p:sp>
      <p:sp>
        <p:nvSpPr>
          <p:cNvPr id="2055" name="TextBox 2054"/>
          <p:cNvSpPr txBox="1"/>
          <p:nvPr/>
        </p:nvSpPr>
        <p:spPr>
          <a:xfrm>
            <a:off x="5051469" y="4102644"/>
            <a:ext cx="3513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u="sng" dirty="0" smtClean="0"/>
              <a:t>?</a:t>
            </a:r>
            <a:endParaRPr lang="ru-RU" sz="2800" b="1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6716167" y="2404299"/>
            <a:ext cx="6671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90 кг</a:t>
            </a:r>
            <a:endParaRPr lang="ru-RU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647199" y="3581624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80кг</a:t>
            </a:r>
            <a:endParaRPr lang="ru-RU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584615" y="3226681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Я</a:t>
            </a:r>
            <a:endParaRPr lang="ru-RU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628619" y="4440507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С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911652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  <p:bldP spid="2054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539552" y="620688"/>
            <a:ext cx="8153400" cy="990600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Педагогические приемы на начальном этапе работы с условием задачи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Дополнительная информация(заполнение пропусков в тексте)</a:t>
            </a:r>
          </a:p>
          <a:p>
            <a:r>
              <a:rPr lang="ru-RU" dirty="0" smtClean="0"/>
              <a:t>Лови ошибку(найти ошибки в записи условия )</a:t>
            </a:r>
          </a:p>
          <a:p>
            <a:r>
              <a:rPr lang="ru-RU" dirty="0" smtClean="0"/>
              <a:t>Собери задачу(верное расположение перепутанных частей текста задачи)</a:t>
            </a:r>
          </a:p>
          <a:p>
            <a:r>
              <a:rPr lang="ru-RU" dirty="0" smtClean="0"/>
              <a:t>Третий лишний(нахождение формы </a:t>
            </a:r>
            <a:r>
              <a:rPr lang="ru-RU" dirty="0" err="1" smtClean="0"/>
              <a:t>записи,которая</a:t>
            </a:r>
            <a:r>
              <a:rPr lang="ru-RU" dirty="0" smtClean="0"/>
              <a:t> к задаче не подходит)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1961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390</TotalTime>
  <Words>268</Words>
  <Application>Microsoft Office PowerPoint</Application>
  <PresentationFormat>Экран (4:3)</PresentationFormat>
  <Paragraphs>72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Обычная</vt:lpstr>
      <vt:lpstr>Приемы работы с текстом задачи на начальном этапе её решения</vt:lpstr>
      <vt:lpstr>Алгоритм работы с условием задачи</vt:lpstr>
      <vt:lpstr>Уч. 4 класс стр15 задача 75</vt:lpstr>
      <vt:lpstr> </vt:lpstr>
      <vt:lpstr>Впр вар-2 задание 9 Оля, Вера, Дина и Наташа собираются пойти на дискотеку. При этом девочки хотят надеть разные платья. У Оли есть красное и синее платье, у Веры-только жёлтое, у Дины-красное и зеленое, а у Наташи-синее и желтое платье</vt:lpstr>
      <vt:lpstr>В детский сад привезли10 ящиков яблок, по 9кг в каждом, и 8 одинаковых по массе ящиков слив. Всего привезли 170 кг фруктов. Сколько кг слив было в одном ящике?</vt:lpstr>
      <vt:lpstr>Педагогические приемы на начальном этапе работы с условием задачи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Приемы работы с текстом задачи на начальном этапе её решения</dc:title>
  <dc:creator>Бурлет Елена Андреевна</dc:creator>
  <cp:lastModifiedBy>Бурлет Елена Андреевна</cp:lastModifiedBy>
  <cp:revision>23</cp:revision>
  <dcterms:created xsi:type="dcterms:W3CDTF">2025-11-18T12:43:27Z</dcterms:created>
  <dcterms:modified xsi:type="dcterms:W3CDTF">2025-11-20T10:11:19Z</dcterms:modified>
</cp:coreProperties>
</file>